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0" r:id="rId2"/>
    <p:sldId id="274" r:id="rId3"/>
    <p:sldId id="270" r:id="rId4"/>
    <p:sldId id="269" r:id="rId5"/>
    <p:sldId id="267" r:id="rId6"/>
    <p:sldId id="266" r:id="rId7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586" y="-77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34465-EFC6-4ADD-8C00-717206FFAB31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B8473-0481-4A0D-BF88-762858A4D95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3B8473-0481-4A0D-BF88-762858A4D95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>
            <a:fillRect/>
          </a:stretch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IN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IN" sz="32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IN" sz="28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 sz="2400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IN" sz="20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IN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 sz="20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IN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IN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95CAEB08-E6C6-49E1-9CCE-990E375565C0}" type="slidenum">
              <a:rPr lang="en-IN" sz="1400">
                <a:latin typeface="Times New Roman"/>
              </a:rPr>
              <a:pPr algn="r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468312" y="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IN" sz="4000" dirty="0" smtClean="0">
                <a:latin typeface="Arial"/>
              </a:rPr>
              <a:t>Comparison Chart for </a:t>
            </a:r>
            <a:r>
              <a:rPr lang="en-IN" sz="4000" dirty="0">
                <a:latin typeface="Arial"/>
              </a:rPr>
              <a:t>Computation Speed in Various Machines</a:t>
            </a:r>
            <a:endParaRPr sz="4000"/>
          </a:p>
        </p:txBody>
      </p:sp>
      <p:graphicFrame>
        <p:nvGraphicFramePr>
          <p:cNvPr id="48" name="Table 2"/>
          <p:cNvGraphicFramePr/>
          <p:nvPr/>
        </p:nvGraphicFramePr>
        <p:xfrm>
          <a:off x="315912" y="1628837"/>
          <a:ext cx="9071280" cy="3294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52600"/>
                <a:gridCol w="2781960"/>
                <a:gridCol w="3085440"/>
                <a:gridCol w="1451280"/>
              </a:tblGrid>
              <a:tr h="1373760"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Machine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Time </a:t>
                      </a:r>
                      <a:r>
                        <a:rPr lang="en-IN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 10000 </a:t>
                      </a:r>
                      <a:r>
                        <a:rPr lang="en-IN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frames </a:t>
                      </a:r>
                      <a:r>
                        <a:rPr lang="en-IN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before optimizing code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Time </a:t>
                      </a:r>
                      <a:r>
                        <a:rPr lang="en-IN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 10000 frames after optimizing code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Cost </a:t>
                      </a:r>
                      <a:r>
                        <a:rPr lang="en-IN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 hour (USD)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</a:tr>
              <a:tr h="349920">
                <a:tc>
                  <a:txBody>
                    <a:bodyPr/>
                    <a:lstStyle/>
                    <a:p>
                      <a:r>
                        <a:rPr lang="en-IN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C4.4x LARGE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756.966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secs</a:t>
                      </a:r>
                      <a:endParaRPr lang="en-US" dirty="0" smtClean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 12.6161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466.833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secs</a:t>
                      </a:r>
                      <a:endParaRPr lang="en-US" dirty="0" smtClean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=7.78 minutes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0.838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49920">
                <a:tc>
                  <a:txBody>
                    <a:bodyPr/>
                    <a:lstStyle/>
                    <a:p>
                      <a:r>
                        <a:rPr lang="en-IN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C4.8X LARGE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816.76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secs</a:t>
                      </a:r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 13.61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419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seconds</a:t>
                      </a:r>
                    </a:p>
                    <a:p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=6.98 minutes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1.675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217800">
                <a:tc>
                  <a:txBody>
                    <a:bodyPr/>
                    <a:lstStyle/>
                    <a:p>
                      <a:r>
                        <a:rPr lang="en-IN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M4.4X LARGE</a:t>
                      </a:r>
                      <a:endParaRPr b="1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845.56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secs</a:t>
                      </a:r>
                      <a:endParaRPr lang="en-US" dirty="0" smtClean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 14.09 </a:t>
                      </a:r>
                      <a:r>
                        <a:rPr lang="en-US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mins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520</a:t>
                      </a:r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.86 seconds</a:t>
                      </a:r>
                    </a:p>
                    <a:p>
                      <a:r>
                        <a:rPr lang="en-US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=8.681 minutes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0.958</a:t>
                      </a:r>
                      <a:endParaRPr lang="en-US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96912" y="5380037"/>
            <a:ext cx="10080625" cy="1570038"/>
          </a:xfrm>
        </p:spPr>
        <p:txBody>
          <a:bodyPr/>
          <a:lstStyle/>
          <a:p>
            <a:r>
              <a:rPr lang="en-US" b="1" dirty="0" smtClean="0"/>
              <a:t>C4.4X Large: </a:t>
            </a:r>
            <a:r>
              <a:rPr lang="en-US" dirty="0" smtClean="0"/>
              <a:t>Intel </a:t>
            </a:r>
            <a:r>
              <a:rPr lang="en-US" dirty="0"/>
              <a:t>Xeon E5-2666 v3 </a:t>
            </a:r>
            <a:r>
              <a:rPr lang="en-US" dirty="0" smtClean="0"/>
              <a:t> RAM:30GB  Cores:16 ,2.9GHz</a:t>
            </a:r>
            <a:br>
              <a:rPr lang="en-US" dirty="0" smtClean="0"/>
            </a:br>
            <a:r>
              <a:rPr lang="en-US" b="1" dirty="0" smtClean="0"/>
              <a:t>C4.8X Large:</a:t>
            </a:r>
            <a:r>
              <a:rPr lang="en-US" b="1" dirty="0" smtClean="0"/>
              <a:t> </a:t>
            </a:r>
            <a:r>
              <a:rPr lang="en-US" dirty="0" smtClean="0"/>
              <a:t>Intel Xeon E5-2666 v3  RAM: 60GB Cores: 36, </a:t>
            </a:r>
            <a:r>
              <a:rPr lang="en-US" dirty="0"/>
              <a:t>2.9 </a:t>
            </a:r>
            <a:r>
              <a:rPr lang="en-US" dirty="0" smtClean="0"/>
              <a:t>GHz</a:t>
            </a:r>
            <a:br>
              <a:rPr lang="en-US" dirty="0" smtClean="0"/>
            </a:br>
            <a:r>
              <a:rPr lang="en-US" b="1" dirty="0" smtClean="0"/>
              <a:t>M4.4X Large: </a:t>
            </a:r>
            <a:r>
              <a:rPr lang="en-US" dirty="0" smtClean="0"/>
              <a:t>Intel Xeon® E5-2676 v3  processors  RAM: 64GB Cores:16, 2.4 GHz 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116317"/>
          </a:xfrm>
        </p:spPr>
        <p:txBody>
          <a:bodyPr/>
          <a:lstStyle/>
          <a:p>
            <a:pPr algn="ctr"/>
            <a:r>
              <a:rPr lang="en-US" sz="4000" b="1" dirty="0" smtClean="0"/>
              <a:t>Machine Instance Description</a:t>
            </a:r>
            <a:endParaRPr 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392112" y="1341437"/>
            <a:ext cx="9071640" cy="5943600"/>
          </a:xfrm>
        </p:spPr>
        <p:txBody>
          <a:bodyPr/>
          <a:lstStyle/>
          <a:p>
            <a:pPr algn="l"/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C4- </a:t>
            </a:r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Compute-optimized instances.</a:t>
            </a:r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Featuring the highest performing processors and the lowest price/compute performance in EC2.</a:t>
            </a:r>
          </a:p>
          <a:p>
            <a:pPr algn="l"/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Use Case</a:t>
            </a:r>
          </a:p>
          <a:p>
            <a:pPr lvl="1"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High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performance front-end fleets, 	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Web-servers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Batch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processing, 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Distributed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analytics, 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High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performance science and engineering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applications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en-US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M4- General </a:t>
            </a:r>
            <a:r>
              <a:rPr lang="en-US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Purpose Instances. </a:t>
            </a:r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This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family provides a balance of compute, memory, and network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resources.</a:t>
            </a:r>
          </a:p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Use Case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Small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and mid-size databases, </a:t>
            </a:r>
            <a:endParaRPr lang="en-US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Data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processing tasks that require additional memory, </a:t>
            </a:r>
          </a:p>
          <a:p>
            <a:pPr algn="l"/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Non-optimized code execution on C4.4X Large</a:t>
            </a:r>
            <a:endParaRPr lang="en-US" sz="3200" b="1" dirty="0"/>
          </a:p>
        </p:txBody>
      </p:sp>
      <p:pic>
        <p:nvPicPr>
          <p:cNvPr id="4" name="Picture 6" descr="F:\c4.4xlarge\c4.4xlar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1788" y="1579563"/>
            <a:ext cx="6877050" cy="5400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Non-optimized code execution on C4.8X Large</a:t>
            </a:r>
            <a:endParaRPr lang="en-US" sz="3200" b="1" dirty="0"/>
          </a:p>
        </p:txBody>
      </p:sp>
      <p:pic>
        <p:nvPicPr>
          <p:cNvPr id="4" name="Picture 5" descr="F:\c4.8xlarge\c4.8xlarg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1788" y="1579563"/>
            <a:ext cx="6877050" cy="5400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0"/>
            <a:ext cx="9071640" cy="1262520"/>
          </a:xfrm>
        </p:spPr>
        <p:txBody>
          <a:bodyPr/>
          <a:lstStyle/>
          <a:p>
            <a:pPr algn="ctr"/>
            <a:r>
              <a:rPr lang="en-US" sz="3200" b="1" dirty="0" smtClean="0"/>
              <a:t>Optimized Code on C4.4X Large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F:\c4.4xlarge\correct_timeelaps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" y="1036637"/>
            <a:ext cx="9840913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0"/>
            <a:ext cx="9071640" cy="1262520"/>
          </a:xfrm>
        </p:spPr>
        <p:txBody>
          <a:bodyPr/>
          <a:lstStyle/>
          <a:p>
            <a:pPr algn="ctr"/>
            <a:r>
              <a:rPr lang="en-US" sz="3200" b="1" dirty="0" smtClean="0"/>
              <a:t>Optimized Code on C4.8X Large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F:\c4.8xlarge\c4.8xlarge_10thread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712" y="960437"/>
            <a:ext cx="96012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130</Words>
  <PresentationFormat>Custom</PresentationFormat>
  <Paragraphs>45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C4.4X Large: Intel Xeon E5-2666 v3  RAM:30GB  Cores:16 ,2.9GHz C4.8X Large: Intel Xeon E5-2666 v3  RAM: 60GB Cores: 36, 2.9 GHz M4.4X Large: Intel Xeon® E5-2676 v3  processors  RAM: 64GB Cores:16, 2.4 GHz  </vt:lpstr>
      <vt:lpstr>Machine Instance Description</vt:lpstr>
      <vt:lpstr>Non-optimized code execution on C4.4X Large</vt:lpstr>
      <vt:lpstr>Non-optimized code execution on C4.8X Large</vt:lpstr>
      <vt:lpstr>Optimized Code on C4.4X Large</vt:lpstr>
      <vt:lpstr>Optimized Code on C4.8X Large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Rashmi</cp:lastModifiedBy>
  <cp:revision>23</cp:revision>
  <dcterms:modified xsi:type="dcterms:W3CDTF">2016-04-06T18:39:03Z</dcterms:modified>
</cp:coreProperties>
</file>